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6" r:id="rId9"/>
    <p:sldId id="265" r:id="rId10"/>
    <p:sldId id="267" r:id="rId11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 varScale="1">
        <p:scale>
          <a:sx n="83" d="100"/>
          <a:sy n="83" d="100"/>
        </p:scale>
        <p:origin x="595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E5D1D9B-BD62-489F-95BC-7CA469DCFF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EEB0611-37F1-46E0-B492-8ED55B46F1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2A45590-CE7D-448D-8C67-239269BB55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69189-A813-4836-8F5E-12CD3672880D}" type="datetimeFigureOut">
              <a:rPr lang="es-ES" smtClean="0"/>
              <a:t>21/10/2022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CB39655-625A-43A9-B598-0656B90DB8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BD70A8F-8D77-4F0B-B7B0-2B226C8A6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C3C26-6B70-427A-94E2-ABDD65B7273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958267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3ABB671-9FB5-4F91-96E0-D3F74E7840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B7AE87D-37DA-48D1-96C3-9BC4616441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277CD8B-68D9-478E-82AC-657331D7BC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69189-A813-4836-8F5E-12CD3672880D}" type="datetimeFigureOut">
              <a:rPr lang="es-ES" smtClean="0"/>
              <a:t>21/10/2022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5DC5C93-16CD-4A54-856E-CDC6AAB693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76BD3B7-D4B3-400C-8C14-EA80864A13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C3C26-6B70-427A-94E2-ABDD65B7273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842340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76B87DF-4500-4A71-A715-81F2E6F0E6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98CD477-58D3-48B7-8959-5DBDB4F205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1E83C61-428E-44FF-AC39-1B5808C957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69189-A813-4836-8F5E-12CD3672880D}" type="datetimeFigureOut">
              <a:rPr lang="es-ES" smtClean="0"/>
              <a:t>21/10/2022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2CE12D3-6CC2-4BDE-8915-7EA1B4D97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A7FAD31-B788-4A4E-9D68-EE5B31A118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C3C26-6B70-427A-94E2-ABDD65B7273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19064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07CD135-73D3-41DC-8ADC-3E451EA4C1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AF829A0-324F-4C48-9284-B0C5F5361B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2B76EB0-C897-4530-A026-829BD85D8B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69189-A813-4836-8F5E-12CD3672880D}" type="datetimeFigureOut">
              <a:rPr lang="es-ES" smtClean="0"/>
              <a:t>21/10/2022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00E05FF-1CAC-465B-A003-656E8D3260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6B851DE-D1D4-473D-AFAB-6CADE6385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C3C26-6B70-427A-94E2-ABDD65B7273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71645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126ADB9-0AC0-4060-97E4-93A28A1BF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66122F3-C76E-499D-ACC7-A059922FC2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E6E705C-FBD5-4900-845E-136C875969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69189-A813-4836-8F5E-12CD3672880D}" type="datetimeFigureOut">
              <a:rPr lang="es-ES" smtClean="0"/>
              <a:t>21/10/2022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CB94184-68D1-48FA-9055-39150F8C8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8E63D1D-F0AC-4B66-A2AD-BBC488BC7C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C3C26-6B70-427A-94E2-ABDD65B7273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574711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E9DDA7C-180C-4AE0-985D-6AC9529DE0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63226E3-2137-41B2-845A-BFA9955396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2EA40279-24E5-4F63-8B3A-8D36EED55B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B2C697A-7BAF-4AC3-8C9E-7A1BCD7E24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69189-A813-4836-8F5E-12CD3672880D}" type="datetimeFigureOut">
              <a:rPr lang="es-ES" smtClean="0"/>
              <a:t>21/10/2022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6D19BE0-8029-499E-AB0E-1641A3E6E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ADB181C-314A-4FE2-A662-DDBBD82D15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C3C26-6B70-427A-94E2-ABDD65B7273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04304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EE6DE0E-A6E0-4E52-B3A5-C5E48C8DB1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EF0331F-5921-492B-86B4-7DF0C7D6CD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57C1738-8791-4409-B276-CB51E9D667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D86192A2-E5F1-46CF-A42C-FA0F7C858D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3288C3BD-242D-4C55-941B-79B93B94ED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4FA8399B-474E-4A89-85E2-5E898DB82F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69189-A813-4836-8F5E-12CD3672880D}" type="datetimeFigureOut">
              <a:rPr lang="es-ES" smtClean="0"/>
              <a:t>21/10/2022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CDFC9376-ED7F-4F9A-867C-7162DF26CE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277B18D0-9A64-4A4D-80D4-3BA5181567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C3C26-6B70-427A-94E2-ABDD65B7273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3238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A0176C-A97B-4EC1-B056-A534DA9091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31614368-0DED-48BF-8F6E-55FEEED08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69189-A813-4836-8F5E-12CD3672880D}" type="datetimeFigureOut">
              <a:rPr lang="es-ES" smtClean="0"/>
              <a:t>21/10/2022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8995251-9C2B-4ED9-AD1D-A76953CF95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2790EA1-B09F-4FBC-898E-51F3EAFA26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C3C26-6B70-427A-94E2-ABDD65B7273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411401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ADC281AF-9599-464C-90B6-E79CA5B0B5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69189-A813-4836-8F5E-12CD3672880D}" type="datetimeFigureOut">
              <a:rPr lang="es-ES" smtClean="0"/>
              <a:t>21/10/2022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6C3EB23F-C82A-4DCC-91CD-6AAE8A7C3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D7BCA01-9E83-4B1A-8968-4351784E94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C3C26-6B70-427A-94E2-ABDD65B7273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539902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7125347-9666-4CB2-8FF7-AB95D13C2C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7687837-AB2F-445F-B09C-4DFB06A768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1CE09FA-FED6-4857-AA0D-F77B81AA1C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19D1B3D-CF94-4BED-A735-147BAAADB2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69189-A813-4836-8F5E-12CD3672880D}" type="datetimeFigureOut">
              <a:rPr lang="es-ES" smtClean="0"/>
              <a:t>21/10/2022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158B7CB-49AB-4D0D-B42E-5D5BFB941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1EC9334-C49B-4124-8986-DF5B3562B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C3C26-6B70-427A-94E2-ABDD65B7273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80770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BC4AE9-1C6A-4FD5-B399-B85D8F4F96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81DA48A2-533A-4A9C-9B09-0A802717717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458B872-FEEA-40DA-88F5-247F5E2C52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E622128-3E78-4780-A2F3-A02AFDDF0E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69189-A813-4836-8F5E-12CD3672880D}" type="datetimeFigureOut">
              <a:rPr lang="es-ES" smtClean="0"/>
              <a:t>21/10/2022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015A482-DB0D-4DD4-BC78-C9CF6B786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2746362-3F36-436B-86CF-395F68C4B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FC3C26-6B70-427A-94E2-ABDD65B7273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62845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60DA45A0-0E6C-4531-8060-8AE27394A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0AB928C-61C5-450D-915F-636C3879AC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C3D7954-0FAE-4384-957B-67513A0953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F69189-A813-4836-8F5E-12CD3672880D}" type="datetimeFigureOut">
              <a:rPr lang="es-ES" smtClean="0"/>
              <a:t>21/10/2022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3446AB8-D48B-40D9-B205-E56D6671D8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8618A0D-5A81-4505-91FC-6A76E47964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FC3C26-6B70-427A-94E2-ABDD65B7273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55147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gif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2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3.gif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84DCCDF2-8F11-42D5-9034-D73BC144E2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AB28C6BB-E28B-4674-BF4E-974A267089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0456" y="1969542"/>
            <a:ext cx="4346448" cy="762508"/>
          </a:xfrm>
        </p:spPr>
        <p:txBody>
          <a:bodyPr>
            <a:noAutofit/>
          </a:bodyPr>
          <a:lstStyle/>
          <a:p>
            <a:pPr algn="l"/>
            <a:r>
              <a:rPr lang="es-ES" sz="3600" dirty="0">
                <a:solidFill>
                  <a:schemeClr val="bg1"/>
                </a:solidFill>
              </a:rPr>
              <a:t>CAMPAÑA</a:t>
            </a:r>
            <a:br>
              <a:rPr lang="es-ES" sz="3600" dirty="0">
                <a:solidFill>
                  <a:schemeClr val="bg1"/>
                </a:solidFill>
              </a:rPr>
            </a:br>
            <a:br>
              <a:rPr lang="es-ES" sz="3600" dirty="0">
                <a:solidFill>
                  <a:schemeClr val="bg1"/>
                </a:solidFill>
              </a:rPr>
            </a:br>
            <a:endParaRPr lang="es-ES" sz="3600" dirty="0">
              <a:solidFill>
                <a:schemeClr val="bg1"/>
              </a:solidFill>
            </a:endParaRPr>
          </a:p>
        </p:txBody>
      </p: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7DF4499D-124B-4030-A10B-286FBBCBA5A3}"/>
              </a:ext>
            </a:extLst>
          </p:cNvPr>
          <p:cNvCxnSpPr/>
          <p:nvPr/>
        </p:nvCxnSpPr>
        <p:spPr>
          <a:xfrm>
            <a:off x="704088" y="1865376"/>
            <a:ext cx="1911096" cy="0"/>
          </a:xfrm>
          <a:prstGeom prst="line">
            <a:avLst/>
          </a:prstGeom>
          <a:ln w="28575"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pic>
        <p:nvPicPr>
          <p:cNvPr id="6" name="Imagen 5">
            <a:extLst>
              <a:ext uri="{FF2B5EF4-FFF2-40B4-BE49-F238E27FC236}">
                <a16:creationId xmlns:a16="http://schemas.microsoft.com/office/drawing/2014/main" id="{5E673C51-EB92-48EE-8737-4148296078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920" y="5845854"/>
            <a:ext cx="2443936" cy="756847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5BF0E87C-3B43-4FF1-90DF-3496B6E8449E}"/>
              </a:ext>
            </a:extLst>
          </p:cNvPr>
          <p:cNvSpPr txBox="1"/>
          <p:nvPr/>
        </p:nvSpPr>
        <p:spPr>
          <a:xfrm>
            <a:off x="384048" y="5067895"/>
            <a:ext cx="2231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(Logo Ayto.)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EF8AD600-0086-4DEC-B839-04CD828FFC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456" y="2274004"/>
            <a:ext cx="4346448" cy="1556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3996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Patrón de fondo, Rectángulo&#10;&#10;Descripción generada automáticamente">
            <a:extLst>
              <a:ext uri="{FF2B5EF4-FFF2-40B4-BE49-F238E27FC236}">
                <a16:creationId xmlns:a16="http://schemas.microsoft.com/office/drawing/2014/main" id="{CC46CD60-8E7A-4F44-BB33-17DEC8D467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E29C3B3A-2A90-4FE2-B61D-2B95CE3651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6360" y="4622720"/>
            <a:ext cx="4759538" cy="1473951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54BB8580-FF37-4943-8E38-73ED80DF4A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43" y="335378"/>
            <a:ext cx="3664103" cy="1311955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6975790C-7C82-4FEF-A370-596042394808}"/>
              </a:ext>
            </a:extLst>
          </p:cNvPr>
          <p:cNvSpPr txBox="1"/>
          <p:nvPr/>
        </p:nvSpPr>
        <p:spPr>
          <a:xfrm>
            <a:off x="7985064" y="5264239"/>
            <a:ext cx="2231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/>
              <a:t>(Logo Ayto.)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78F7E204-C2FA-4221-9A08-34A6A4010DE1}"/>
              </a:ext>
            </a:extLst>
          </p:cNvPr>
          <p:cNvSpPr txBox="1"/>
          <p:nvPr/>
        </p:nvSpPr>
        <p:spPr>
          <a:xfrm>
            <a:off x="2201348" y="3630558"/>
            <a:ext cx="51295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>
                <a:solidFill>
                  <a:schemeClr val="accent6">
                    <a:lumMod val="75000"/>
                  </a:schemeClr>
                </a:solidFill>
              </a:rPr>
              <a:t>https://redbiodiversidad.es</a:t>
            </a:r>
          </a:p>
        </p:txBody>
      </p:sp>
    </p:spTree>
    <p:extLst>
      <p:ext uri="{BB962C8B-B14F-4D97-AF65-F5344CB8AC3E}">
        <p14:creationId xmlns:p14="http://schemas.microsoft.com/office/powerpoint/2010/main" val="844927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Patrón de fondo, Rectángulo&#10;&#10;Descripción generada automáticamente">
            <a:extLst>
              <a:ext uri="{FF2B5EF4-FFF2-40B4-BE49-F238E27FC236}">
                <a16:creationId xmlns:a16="http://schemas.microsoft.com/office/drawing/2014/main" id="{97180BDF-09AD-4C73-81F1-7254A5597D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7FAA8E48-E4DB-4765-BEF7-82A5409C782D}"/>
              </a:ext>
            </a:extLst>
          </p:cNvPr>
          <p:cNvSpPr txBox="1"/>
          <p:nvPr/>
        </p:nvSpPr>
        <p:spPr>
          <a:xfrm>
            <a:off x="970156" y="557561"/>
            <a:ext cx="47392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dirty="0">
                <a:solidFill>
                  <a:schemeClr val="bg1"/>
                </a:solidFill>
              </a:rPr>
              <a:t>Objetivos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B55F583-F787-4047-A9C6-1E98D8993530}"/>
              </a:ext>
            </a:extLst>
          </p:cNvPr>
          <p:cNvSpPr txBox="1"/>
          <p:nvPr/>
        </p:nvSpPr>
        <p:spPr>
          <a:xfrm>
            <a:off x="1601724" y="3253451"/>
            <a:ext cx="898855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/>
              <a:t>La campaña tiene como objetivo crear una serie de herramientas</a:t>
            </a:r>
            <a:br>
              <a:rPr lang="es-ES" sz="2400" dirty="0"/>
            </a:br>
            <a:r>
              <a:rPr lang="es-ES" sz="2400" dirty="0"/>
              <a:t>de comunicación para sensibilizar a la ciudadanía sobre los</a:t>
            </a:r>
            <a:br>
              <a:rPr lang="es-ES" sz="2400" dirty="0"/>
            </a:br>
            <a:r>
              <a:rPr lang="es-ES" sz="2400" dirty="0"/>
              <a:t>beneficios de la Infraestructura Verde e implicarles en el cuidado</a:t>
            </a:r>
            <a:br>
              <a:rPr lang="es-ES" sz="2400" dirty="0"/>
            </a:br>
            <a:r>
              <a:rPr lang="es-ES" sz="2400" dirty="0"/>
              <a:t>y protección de la misma.</a:t>
            </a:r>
            <a:br>
              <a:rPr lang="es-ES" sz="2400" dirty="0"/>
            </a:br>
            <a:br>
              <a:rPr lang="es-ES" sz="2400" dirty="0"/>
            </a:br>
            <a:r>
              <a:rPr lang="es-ES" sz="2400" dirty="0"/>
              <a:t>Para ello, se desarrollan una serie de piezas de comunicación basadas en los principales beneficios ambientales, sociales y económicos de la Infraestructura Verde.</a:t>
            </a:r>
          </a:p>
        </p:txBody>
      </p:sp>
      <p:pic>
        <p:nvPicPr>
          <p:cNvPr id="8" name="Imagen 7" descr="Icono&#10;&#10;Descripción generada automáticamente">
            <a:extLst>
              <a:ext uri="{FF2B5EF4-FFF2-40B4-BE49-F238E27FC236}">
                <a16:creationId xmlns:a16="http://schemas.microsoft.com/office/drawing/2014/main" id="{21BD1832-46FB-4C7A-A525-C85A24C71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3736" y="429322"/>
            <a:ext cx="3155555" cy="2863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0812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n 19">
            <a:extLst>
              <a:ext uri="{FF2B5EF4-FFF2-40B4-BE49-F238E27FC236}">
                <a16:creationId xmlns:a16="http://schemas.microsoft.com/office/drawing/2014/main" id="{5DBA9353-2F69-4143-8886-B0B84AA169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72876">
            <a:off x="9957095" y="2939331"/>
            <a:ext cx="1185960" cy="12880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Imagen 3" descr="Patrón de fondo, Rectángulo&#10;&#10;Descripción generada automáticamente">
            <a:extLst>
              <a:ext uri="{FF2B5EF4-FFF2-40B4-BE49-F238E27FC236}">
                <a16:creationId xmlns:a16="http://schemas.microsoft.com/office/drawing/2014/main" id="{97180BDF-09AD-4C73-81F1-7254A5597D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7FAA8E48-E4DB-4765-BEF7-82A5409C782D}"/>
              </a:ext>
            </a:extLst>
          </p:cNvPr>
          <p:cNvSpPr txBox="1"/>
          <p:nvPr/>
        </p:nvSpPr>
        <p:spPr>
          <a:xfrm>
            <a:off x="970156" y="557561"/>
            <a:ext cx="57964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dirty="0">
                <a:solidFill>
                  <a:schemeClr val="bg1"/>
                </a:solidFill>
              </a:rPr>
              <a:t>Piezas de comunicación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B55F583-F787-4047-A9C6-1E98D8993530}"/>
              </a:ext>
            </a:extLst>
          </p:cNvPr>
          <p:cNvSpPr txBox="1"/>
          <p:nvPr/>
        </p:nvSpPr>
        <p:spPr>
          <a:xfrm>
            <a:off x="2267712" y="4288536"/>
            <a:ext cx="9372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   Imagen de campaña                                Eslogan                                     Cuadríptico	                Infografías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8AD261BA-8006-4005-BE23-610B9B102A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42" y="4206240"/>
            <a:ext cx="2783655" cy="2551684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F69DC949-C54A-4A5D-A333-87FBD0BA1FD1}"/>
              </a:ext>
            </a:extLst>
          </p:cNvPr>
          <p:cNvSpPr txBox="1"/>
          <p:nvPr/>
        </p:nvSpPr>
        <p:spPr>
          <a:xfrm>
            <a:off x="5440680" y="6215314"/>
            <a:ext cx="39715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/>
              <a:t>Banners		        Vídeo y píldoras</a:t>
            </a:r>
          </a:p>
        </p:txBody>
      </p:sp>
      <p:pic>
        <p:nvPicPr>
          <p:cNvPr id="15" name="Imagen 14" descr="Diagrama, Dibujo de ingeniería&#10;&#10;Descripción generada automáticamente">
            <a:extLst>
              <a:ext uri="{FF2B5EF4-FFF2-40B4-BE49-F238E27FC236}">
                <a16:creationId xmlns:a16="http://schemas.microsoft.com/office/drawing/2014/main" id="{D7028A3C-DAB0-4A8D-8D4B-7302001F784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9923" y="2907567"/>
            <a:ext cx="1874416" cy="12640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475BFB56-DBA7-4374-8912-0A1B6D01008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74184" y="2740083"/>
            <a:ext cx="2109216" cy="1654353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80BB9AAE-92E5-4140-8F3E-9703737DBE5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24699" y="2612136"/>
            <a:ext cx="2205038" cy="1676400"/>
          </a:xfrm>
          <a:prstGeom prst="rect">
            <a:avLst/>
          </a:prstGeom>
        </p:spPr>
      </p:pic>
      <p:pic>
        <p:nvPicPr>
          <p:cNvPr id="19" name="Imagen 18" descr="Interfaz de usuario gráfica, Sitio web&#10;&#10;Descripción generada automáticamente">
            <a:extLst>
              <a:ext uri="{FF2B5EF4-FFF2-40B4-BE49-F238E27FC236}">
                <a16:creationId xmlns:a16="http://schemas.microsoft.com/office/drawing/2014/main" id="{3492AE12-1B92-431D-B5FF-5A09B9701AA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9748" y="2808314"/>
            <a:ext cx="1182241" cy="12840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Imagen 20" descr="Interfaz de usuario gráfica, Sitio web&#10;&#10;Descripción generada automáticamente">
            <a:extLst>
              <a:ext uri="{FF2B5EF4-FFF2-40B4-BE49-F238E27FC236}">
                <a16:creationId xmlns:a16="http://schemas.microsoft.com/office/drawing/2014/main" id="{20170978-BBB4-4DD4-AD3E-6A473C18285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3433">
            <a:off x="10499096" y="2910303"/>
            <a:ext cx="1185960" cy="12880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Imagen 21" descr="Diagrama&#10;&#10;Descripción generada automáticamente">
            <a:extLst>
              <a:ext uri="{FF2B5EF4-FFF2-40B4-BE49-F238E27FC236}">
                <a16:creationId xmlns:a16="http://schemas.microsoft.com/office/drawing/2014/main" id="{945CA262-E57B-405C-8889-F167773856B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3039" y="4950160"/>
            <a:ext cx="1433808" cy="1194840"/>
          </a:xfrm>
          <a:prstGeom prst="rect">
            <a:avLst/>
          </a:prstGeom>
          <a:ln w="38100"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449D54B9-6528-451E-AEA0-42667996177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325080" y="4923949"/>
            <a:ext cx="2052282" cy="1261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7604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Patrón de fondo, Rectángulo&#10;&#10;Descripción generada automáticamente">
            <a:extLst>
              <a:ext uri="{FF2B5EF4-FFF2-40B4-BE49-F238E27FC236}">
                <a16:creationId xmlns:a16="http://schemas.microsoft.com/office/drawing/2014/main" id="{97180BDF-09AD-4C73-81F1-7254A5597D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7FAA8E48-E4DB-4765-BEF7-82A5409C782D}"/>
              </a:ext>
            </a:extLst>
          </p:cNvPr>
          <p:cNvSpPr txBox="1"/>
          <p:nvPr/>
        </p:nvSpPr>
        <p:spPr>
          <a:xfrm>
            <a:off x="970156" y="557561"/>
            <a:ext cx="57964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dirty="0">
                <a:solidFill>
                  <a:schemeClr val="bg1"/>
                </a:solidFill>
              </a:rPr>
              <a:t>Imagen de campaña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F804335E-B99E-4F30-A3E7-62912174E55E}"/>
              </a:ext>
            </a:extLst>
          </p:cNvPr>
          <p:cNvSpPr txBox="1"/>
          <p:nvPr/>
        </p:nvSpPr>
        <p:spPr>
          <a:xfrm>
            <a:off x="1054863" y="3553203"/>
            <a:ext cx="41413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/>
              <a:t>Se crea una imagen representativa de un municipio donde se incluyen gráficamente cada uno de los principales beneficios de la Infraestructura Verde desarrollados en el resto de piezas.</a:t>
            </a:r>
          </a:p>
          <a:p>
            <a:br>
              <a:rPr lang="es-ES" sz="2400" dirty="0"/>
            </a:br>
            <a:endParaRPr lang="es-ES" sz="2400" dirty="0"/>
          </a:p>
        </p:txBody>
      </p:sp>
      <p:pic>
        <p:nvPicPr>
          <p:cNvPr id="15" name="Imagen 14" descr="Diagrama, Dibujo de ingeniería&#10;&#10;Descripción generada automáticamente">
            <a:extLst>
              <a:ext uri="{FF2B5EF4-FFF2-40B4-BE49-F238E27FC236}">
                <a16:creationId xmlns:a16="http://schemas.microsoft.com/office/drawing/2014/main" id="{498D122C-33C5-4FF4-A242-02A7C51CFF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">
            <a:off x="6145907" y="1950599"/>
            <a:ext cx="5096389" cy="34367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4359308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Patrón de fondo, Rectángulo&#10;&#10;Descripción generada automáticamente">
            <a:extLst>
              <a:ext uri="{FF2B5EF4-FFF2-40B4-BE49-F238E27FC236}">
                <a16:creationId xmlns:a16="http://schemas.microsoft.com/office/drawing/2014/main" id="{97180BDF-09AD-4C73-81F1-7254A5597D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7FAA8E48-E4DB-4765-BEF7-82A5409C782D}"/>
              </a:ext>
            </a:extLst>
          </p:cNvPr>
          <p:cNvSpPr txBox="1"/>
          <p:nvPr/>
        </p:nvSpPr>
        <p:spPr>
          <a:xfrm>
            <a:off x="970156" y="557561"/>
            <a:ext cx="57964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dirty="0">
                <a:solidFill>
                  <a:schemeClr val="bg1"/>
                </a:solidFill>
              </a:rPr>
              <a:t>Eslogan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F804335E-B99E-4F30-A3E7-62912174E55E}"/>
              </a:ext>
            </a:extLst>
          </p:cNvPr>
          <p:cNvSpPr txBox="1"/>
          <p:nvPr/>
        </p:nvSpPr>
        <p:spPr>
          <a:xfrm>
            <a:off x="6483096" y="2241027"/>
            <a:ext cx="527608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sz="2400" dirty="0"/>
          </a:p>
          <a:p>
            <a:r>
              <a:rPr lang="es-ES" sz="2400" dirty="0"/>
              <a:t>Nos basamos en la extendida tendencia del consumo de proximidad, en este caso enfocado a valorar los espacios naturales disponibles para la ciudadanía en su propio entorno urbano y las ventajas del mismo.</a:t>
            </a:r>
          </a:p>
          <a:p>
            <a:endParaRPr lang="es-ES" sz="2400" dirty="0"/>
          </a:p>
          <a:p>
            <a:r>
              <a:rPr lang="es-ES" sz="2400" dirty="0"/>
              <a:t>Asimismo se crea un Hashtag para reforzar el mensaje y acercarlo a todo tipo de público. </a:t>
            </a:r>
            <a:br>
              <a:rPr lang="es-ES" sz="2400" dirty="0"/>
            </a:br>
            <a:endParaRPr lang="es-ES" sz="2400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4DA89E6D-7C83-4165-8ED9-F487EF9E6C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668" y="1265447"/>
            <a:ext cx="9064514" cy="5098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9899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Patrón de fondo, Rectángulo&#10;&#10;Descripción generada automáticamente">
            <a:extLst>
              <a:ext uri="{FF2B5EF4-FFF2-40B4-BE49-F238E27FC236}">
                <a16:creationId xmlns:a16="http://schemas.microsoft.com/office/drawing/2014/main" id="{97180BDF-09AD-4C73-81F1-7254A5597D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Imagen 7" descr="Imagen que contiene Calendario&#10;&#10;Descripción generada automáticamente">
            <a:extLst>
              <a:ext uri="{FF2B5EF4-FFF2-40B4-BE49-F238E27FC236}">
                <a16:creationId xmlns:a16="http://schemas.microsoft.com/office/drawing/2014/main" id="{690984E0-A603-4F24-A3E5-F8B6A9B05C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9456"/>
            <a:ext cx="12192000" cy="685800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7FAA8E48-E4DB-4765-BEF7-82A5409C782D}"/>
              </a:ext>
            </a:extLst>
          </p:cNvPr>
          <p:cNvSpPr txBox="1"/>
          <p:nvPr/>
        </p:nvSpPr>
        <p:spPr>
          <a:xfrm>
            <a:off x="970156" y="557561"/>
            <a:ext cx="57964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dirty="0">
                <a:solidFill>
                  <a:schemeClr val="bg1"/>
                </a:solidFill>
              </a:rPr>
              <a:t>Cuadríptico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F804335E-B99E-4F30-A3E7-62912174E55E}"/>
              </a:ext>
            </a:extLst>
          </p:cNvPr>
          <p:cNvSpPr txBox="1"/>
          <p:nvPr/>
        </p:nvSpPr>
        <p:spPr>
          <a:xfrm>
            <a:off x="587186" y="4887781"/>
            <a:ext cx="110176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/>
              <a:t>Se diseña un cuadríptico que define la propia Infraestructura Verde, así como muestra los principales beneficios agrupados por categorías (ambientales, sociales y económicos). La parte interior contiene la imagen principal de la campaña destacando gráficamente algunos de los citados beneficios. </a:t>
            </a:r>
          </a:p>
          <a:p>
            <a:br>
              <a:rPr lang="es-ES" sz="2400" dirty="0"/>
            </a:br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28443158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Patrón de fondo, Rectángulo&#10;&#10;Descripción generada automáticamente">
            <a:extLst>
              <a:ext uri="{FF2B5EF4-FFF2-40B4-BE49-F238E27FC236}">
                <a16:creationId xmlns:a16="http://schemas.microsoft.com/office/drawing/2014/main" id="{97180BDF-09AD-4C73-81F1-7254A5597D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7FAA8E48-E4DB-4765-BEF7-82A5409C782D}"/>
              </a:ext>
            </a:extLst>
          </p:cNvPr>
          <p:cNvSpPr txBox="1"/>
          <p:nvPr/>
        </p:nvSpPr>
        <p:spPr>
          <a:xfrm>
            <a:off x="970156" y="557561"/>
            <a:ext cx="57964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dirty="0">
                <a:solidFill>
                  <a:schemeClr val="bg1"/>
                </a:solidFill>
              </a:rPr>
              <a:t>Infografías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F804335E-B99E-4F30-A3E7-62912174E55E}"/>
              </a:ext>
            </a:extLst>
          </p:cNvPr>
          <p:cNvSpPr txBox="1"/>
          <p:nvPr/>
        </p:nvSpPr>
        <p:spPr>
          <a:xfrm>
            <a:off x="914692" y="3626758"/>
            <a:ext cx="469107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/>
              <a:t>Se diseñan tres infografías relativas a cada bloque de beneficios: ambientales, sociales y económicos.</a:t>
            </a:r>
          </a:p>
          <a:p>
            <a:endParaRPr lang="es-ES" sz="2400" dirty="0"/>
          </a:p>
          <a:p>
            <a:r>
              <a:rPr lang="es-ES" sz="2400" dirty="0"/>
              <a:t>Pueden emplearse tanto como soporte gráfico, como virtual para medios online y redes sociales.</a:t>
            </a:r>
          </a:p>
          <a:p>
            <a:br>
              <a:rPr lang="es-ES" sz="2400" dirty="0"/>
            </a:br>
            <a:endParaRPr lang="es-ES" sz="2400" dirty="0"/>
          </a:p>
        </p:txBody>
      </p:sp>
      <p:pic>
        <p:nvPicPr>
          <p:cNvPr id="10" name="Imagen 9" descr="Interfaz de usuario gráfica, Sitio web&#10;&#10;Descripción generada automáticamente">
            <a:extLst>
              <a:ext uri="{FF2B5EF4-FFF2-40B4-BE49-F238E27FC236}">
                <a16:creationId xmlns:a16="http://schemas.microsoft.com/office/drawing/2014/main" id="{F2014499-2A5E-49DE-B986-41DD9110DF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8804" y="561260"/>
            <a:ext cx="2822453" cy="306549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D0804A2D-47B1-4F2B-96ED-067875E024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801" y="1820048"/>
            <a:ext cx="2831332" cy="307514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Imagen 5" descr="Interfaz de usuario gráfica, Sitio web&#10;&#10;Descripción generada automáticamente">
            <a:extLst>
              <a:ext uri="{FF2B5EF4-FFF2-40B4-BE49-F238E27FC236}">
                <a16:creationId xmlns:a16="http://schemas.microsoft.com/office/drawing/2014/main" id="{B76185E6-5D1D-4A6D-ABB3-5C01DE8CDC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2934" y="2932377"/>
            <a:ext cx="2831332" cy="307514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D33DBC39-EDA9-4CF1-9425-E7A55798C6B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1143" y="4742071"/>
            <a:ext cx="2126319" cy="1857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7777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Patrón de fondo, Rectángulo&#10;&#10;Descripción generada automáticamente">
            <a:extLst>
              <a:ext uri="{FF2B5EF4-FFF2-40B4-BE49-F238E27FC236}">
                <a16:creationId xmlns:a16="http://schemas.microsoft.com/office/drawing/2014/main" id="{97180BDF-09AD-4C73-81F1-7254A5597D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7FAA8E48-E4DB-4765-BEF7-82A5409C782D}"/>
              </a:ext>
            </a:extLst>
          </p:cNvPr>
          <p:cNvSpPr txBox="1"/>
          <p:nvPr/>
        </p:nvSpPr>
        <p:spPr>
          <a:xfrm>
            <a:off x="970156" y="557561"/>
            <a:ext cx="57964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dirty="0">
                <a:solidFill>
                  <a:schemeClr val="bg1"/>
                </a:solidFill>
              </a:rPr>
              <a:t>Banners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F804335E-B99E-4F30-A3E7-62912174E55E}"/>
              </a:ext>
            </a:extLst>
          </p:cNvPr>
          <p:cNvSpPr txBox="1"/>
          <p:nvPr/>
        </p:nvSpPr>
        <p:spPr>
          <a:xfrm>
            <a:off x="860428" y="3656073"/>
            <a:ext cx="355997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/>
              <a:t>Se diseñan una serie de banners en distintos formatos (estáticos y dinámicos) y tamaños para potenciar la difusión y </a:t>
            </a:r>
            <a:r>
              <a:rPr lang="es-ES" sz="2400" dirty="0" err="1"/>
              <a:t>viralidad</a:t>
            </a:r>
            <a:r>
              <a:rPr lang="es-ES" sz="2400" dirty="0"/>
              <a:t> de la campaña en medios online.</a:t>
            </a:r>
          </a:p>
          <a:p>
            <a:br>
              <a:rPr lang="es-ES" sz="2400" dirty="0"/>
            </a:br>
            <a:endParaRPr lang="es-ES" sz="2400" dirty="0"/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98FCBA22-18C2-48CC-9850-B8DCE52260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3414" y="2205037"/>
            <a:ext cx="2143125" cy="2143125"/>
          </a:xfrm>
          <a:prstGeom prst="rect">
            <a:avLst/>
          </a:prstGeom>
          <a:ln w="38100"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Imagen 12" descr="Diagrama&#10;&#10;Descripción generada automáticamente">
            <a:extLst>
              <a:ext uri="{FF2B5EF4-FFF2-40B4-BE49-F238E27FC236}">
                <a16:creationId xmlns:a16="http://schemas.microsoft.com/office/drawing/2014/main" id="{6994808A-1BC1-49F4-BD22-C6F56E4953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5861" y="2543288"/>
            <a:ext cx="4458891" cy="2410212"/>
          </a:xfrm>
          <a:prstGeom prst="rect">
            <a:avLst/>
          </a:prstGeom>
          <a:ln w="38100"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Imagen 6" descr="Diagrama&#10;&#10;Descripción generada automáticamente">
            <a:extLst>
              <a:ext uri="{FF2B5EF4-FFF2-40B4-BE49-F238E27FC236}">
                <a16:creationId xmlns:a16="http://schemas.microsoft.com/office/drawing/2014/main" id="{E4929C7B-D842-45DF-9480-87FAD9E054D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7044" y="3962787"/>
            <a:ext cx="2857500" cy="2381250"/>
          </a:xfrm>
          <a:prstGeom prst="rect">
            <a:avLst/>
          </a:prstGeom>
          <a:ln w="38100">
            <a:solidFill>
              <a:srgbClr val="00B05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81958E0C-BFE2-48A2-98E8-F29363BCE31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7653" y="5651225"/>
            <a:ext cx="1524347" cy="120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043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>
            <a:extLst>
              <a:ext uri="{FF2B5EF4-FFF2-40B4-BE49-F238E27FC236}">
                <a16:creationId xmlns:a16="http://schemas.microsoft.com/office/drawing/2014/main" id="{1CC62CE2-1B5C-47DB-8292-15A00673C2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1474" y="338328"/>
            <a:ext cx="11590526" cy="6519670"/>
          </a:xfrm>
          <a:prstGeom prst="rect">
            <a:avLst/>
          </a:prstGeom>
        </p:spPr>
      </p:pic>
      <p:pic>
        <p:nvPicPr>
          <p:cNvPr id="4" name="Imagen 3" descr="Patrón de fondo, Rectángulo&#10;&#10;Descripción generada automáticamente">
            <a:extLst>
              <a:ext uri="{FF2B5EF4-FFF2-40B4-BE49-F238E27FC236}">
                <a16:creationId xmlns:a16="http://schemas.microsoft.com/office/drawing/2014/main" id="{97180BDF-09AD-4C73-81F1-7254A5597D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7FAA8E48-E4DB-4765-BEF7-82A5409C782D}"/>
              </a:ext>
            </a:extLst>
          </p:cNvPr>
          <p:cNvSpPr txBox="1"/>
          <p:nvPr/>
        </p:nvSpPr>
        <p:spPr>
          <a:xfrm>
            <a:off x="970156" y="557561"/>
            <a:ext cx="57964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000" dirty="0">
                <a:solidFill>
                  <a:schemeClr val="bg1"/>
                </a:solidFill>
              </a:rPr>
              <a:t>Vídeos y píldoras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F804335E-B99E-4F30-A3E7-62912174E55E}"/>
              </a:ext>
            </a:extLst>
          </p:cNvPr>
          <p:cNvSpPr txBox="1"/>
          <p:nvPr/>
        </p:nvSpPr>
        <p:spPr>
          <a:xfrm>
            <a:off x="1253620" y="3235449"/>
            <a:ext cx="500087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/>
              <a:t>Se desarrolla un vídeo con contenidos dirigidos a la sensibilización ciudadana en materia de la Infraestructura Verde, de cara a su colaboración en el mantenimiento y mejora de la misma. </a:t>
            </a:r>
          </a:p>
          <a:p>
            <a:endParaRPr lang="es-ES" sz="2400" dirty="0"/>
          </a:p>
          <a:p>
            <a:r>
              <a:rPr lang="es-ES" sz="2400" dirty="0"/>
              <a:t>El vídeo se presenta en una versión completa y en cuatro píldoras para facilitar su difusión en canales online.</a:t>
            </a:r>
            <a:br>
              <a:rPr lang="es-ES" sz="2400" dirty="0"/>
            </a:br>
            <a:endParaRPr lang="es-ES" sz="2400" dirty="0"/>
          </a:p>
        </p:txBody>
      </p:sp>
    </p:spTree>
    <p:extLst>
      <p:ext uri="{BB962C8B-B14F-4D97-AF65-F5344CB8AC3E}">
        <p14:creationId xmlns:p14="http://schemas.microsoft.com/office/powerpoint/2010/main" val="359051488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358</Words>
  <Application>Microsoft Office PowerPoint</Application>
  <PresentationFormat>Panorámica</PresentationFormat>
  <Paragraphs>32</Paragraphs>
  <Slides>10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Tema de Office</vt:lpstr>
      <vt:lpstr>CAMPAÑA 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Campaña Infraestructura Verde:  tu naturaleza de proximidad</dc:title>
  <dc:creator>Laura</dc:creator>
  <cp:lastModifiedBy>Laura M</cp:lastModifiedBy>
  <cp:revision>22</cp:revision>
  <dcterms:created xsi:type="dcterms:W3CDTF">2022-10-19T11:08:30Z</dcterms:created>
  <dcterms:modified xsi:type="dcterms:W3CDTF">2022-10-21T08:30:34Z</dcterms:modified>
</cp:coreProperties>
</file>